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8"/>
  </p:notesMasterIdLst>
  <p:sldIdLst>
    <p:sldId id="256" r:id="rId5"/>
    <p:sldId id="267" r:id="rId6"/>
    <p:sldId id="269" r:id="rId7"/>
  </p:sldIdLst>
  <p:sldSz cx="10693400" cy="7561263"/>
  <p:notesSz cx="6742113" cy="987266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817">
          <p15:clr>
            <a:srgbClr val="A4A3A4"/>
          </p15:clr>
        </p15:guide>
        <p15:guide id="2" orient="horz" pos="4139">
          <p15:clr>
            <a:srgbClr val="A4A3A4"/>
          </p15:clr>
        </p15:guide>
        <p15:guide id="3" pos="3368">
          <p15:clr>
            <a:srgbClr val="A4A3A4"/>
          </p15:clr>
        </p15:guide>
        <p15:guide id="4" pos="295">
          <p15:clr>
            <a:srgbClr val="A4A3A4"/>
          </p15:clr>
        </p15:guide>
        <p15:guide id="5" pos="644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2F2F2"/>
    <a:srgbClr val="FF6600"/>
    <a:srgbClr val="6699FF"/>
    <a:srgbClr val="00CC99"/>
    <a:srgbClr val="8E8E8E"/>
    <a:srgbClr val="7FC1F0"/>
    <a:srgbClr val="FB818A"/>
    <a:srgbClr val="A59996"/>
    <a:srgbClr val="4C34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66" autoAdjust="0"/>
    <p:restoredTop sz="85910" autoAdjust="0"/>
  </p:normalViewPr>
  <p:slideViewPr>
    <p:cSldViewPr snapToGrid="0" snapToObjects="1">
      <p:cViewPr varScale="1">
        <p:scale>
          <a:sx n="118" d="100"/>
          <a:sy n="118" d="100"/>
        </p:scale>
        <p:origin x="990" y="114"/>
      </p:cViewPr>
      <p:guideLst>
        <p:guide orient="horz" pos="817"/>
        <p:guide orient="horz" pos="4139"/>
        <p:guide pos="3368"/>
        <p:guide pos="295"/>
        <p:guide pos="644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1582" cy="4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8970" y="0"/>
            <a:ext cx="2921582" cy="4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54063" y="741363"/>
            <a:ext cx="5233987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4212" y="4689515"/>
            <a:ext cx="5393690" cy="4442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7317"/>
            <a:ext cx="2921582" cy="4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8970" y="9377317"/>
            <a:ext cx="2921582" cy="4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 smtClean="0"/>
            </a:lvl1pPr>
          </a:lstStyle>
          <a:p>
            <a:pPr>
              <a:defRPr/>
            </a:pPr>
            <a:fld id="{378B4C40-143A-4982-976E-837AD965BAD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18759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>
              <a:sym typeface="Wingdings" panose="05000000000000000000" pitchFamily="2" charset="2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8B4C40-143A-4982-976E-837AD965BAD4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2087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8B4C40-143A-4982-976E-837AD965BAD4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5593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8B4C40-143A-4982-976E-837AD965BAD4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5265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Blanco_Titel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0"/>
            <a:ext cx="10693400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5607050"/>
            <a:ext cx="7364412" cy="1220788"/>
          </a:xfrm>
        </p:spPr>
        <p:txBody>
          <a:bodyPr anchor="ctr"/>
          <a:lstStyle>
            <a:lvl1pPr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048625" y="5607050"/>
            <a:ext cx="2178050" cy="495300"/>
          </a:xfrm>
        </p:spPr>
        <p:txBody>
          <a:bodyPr wrap="none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quarter" idx="10"/>
          </p:nvPr>
        </p:nvSpPr>
        <p:spPr>
          <a:xfrm>
            <a:off x="8048625" y="6238875"/>
            <a:ext cx="2178050" cy="525463"/>
          </a:xfrm>
        </p:spPr>
        <p:txBody>
          <a:bodyPr anchor="b"/>
          <a:lstStyle>
            <a:lvl1pPr algn="r" defTabSz="914400">
              <a:defRPr sz="14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/>
              <a:t>|  Stand: 24.05.2018</a:t>
            </a:r>
          </a:p>
        </p:txBody>
      </p:sp>
    </p:spTree>
    <p:extLst>
      <p:ext uri="{BB962C8B-B14F-4D97-AF65-F5344CB8AC3E}">
        <p14:creationId xmlns:p14="http://schemas.microsoft.com/office/powerpoint/2010/main" val="190252913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/>
              <a:t>|  Stand: 24.05.2018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/>
              <a:t>|  Nur für den internen Gebrauch!  |  For internal use only!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AC6F69-932C-41CA-8E41-7E5900A86832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1512807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786688" y="171450"/>
            <a:ext cx="2439987" cy="639445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66725" y="171450"/>
            <a:ext cx="7167563" cy="639445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/>
              <a:t>|  Stand: 24.05.2018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/>
              <a:t>|  Nur für den internen Gebrauch!  |  For internal use only!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04CB20-583F-4CAC-9AA8-2C92AE9A3582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596164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/>
              <a:t>|  Stand: 24.05.2018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/>
              <a:t>|  Nur für den internen Gebrauch!  |  For internal use only!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FC3BE5-9684-4CDD-8D3A-1932A4562746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5188208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4550" y="4859338"/>
            <a:ext cx="9090025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44550" y="3205163"/>
            <a:ext cx="9090025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/>
              <a:t>|  Stand: 24.05.2018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/>
              <a:t>|  Nur für den internen Gebrauch!  |  For internal use only!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F5A37E-7D49-4CB9-84D7-CD74E97FD1D9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519892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6725" y="1296988"/>
            <a:ext cx="4803775" cy="52689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22900" y="1296988"/>
            <a:ext cx="4803775" cy="52689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/>
              <a:t>|  Stand: 24.05.2018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/>
              <a:t>|  Nur für den internen Gebrauch!  |  For internal use only!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AEE129-BFFD-441F-B077-557EF1B10C12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375058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3425" cy="1260475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4400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4988" y="2397125"/>
            <a:ext cx="4724400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432425" y="1692275"/>
            <a:ext cx="472598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432425" y="2397125"/>
            <a:ext cx="4725988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/>
              <a:t>|  Stand: 24.05.2018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/>
              <a:t>|  Nur für den internen Gebrauch!  |  For internal use only!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1BAC8F-31AA-4108-A9DE-1C7D98F369A3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853451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/>
              <a:t>|  Stand: 24.05.2018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/>
              <a:t>|  Nur für den internen Gebrauch!  |  For internal use only!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2F5EB6-792F-4F17-BDDB-4D74CABE896D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8039071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/>
              <a:t>|  Stand: 24.05.2018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/>
              <a:t>|  Nur für den internen Gebrauch!  |  For internal use only!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3CDEEB-5F87-4728-A329-D7DC71C1EB13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71064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7900" cy="1281113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81475" y="301625"/>
            <a:ext cx="5976938" cy="64531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34988" y="1582738"/>
            <a:ext cx="3517900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/>
              <a:t>|  Stand: 24.05.2018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/>
              <a:t>|  Nur für den internen Gebrauch!  |  For internal use only!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D7DF7B-F8E0-4BFA-9913-CC602A89C644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1975382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95500" y="5292725"/>
            <a:ext cx="6416675" cy="62547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095500" y="676275"/>
            <a:ext cx="6416675" cy="45354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095500" y="5918200"/>
            <a:ext cx="6416675" cy="887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/>
              <a:t>|  Stand: 24.05.2018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/>
              <a:t>|  Nur für den internen Gebrauch!  |  For internal use only!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F9AF4C-AFC6-4B99-8B41-B94146767BEE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9200477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9" descr="log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8667750" y="6951663"/>
            <a:ext cx="1658938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66725" y="171450"/>
            <a:ext cx="9759950" cy="78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66725" y="1296988"/>
            <a:ext cx="9759950" cy="526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631825" y="7132638"/>
            <a:ext cx="989013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r>
              <a:rPr lang="de-DE"/>
              <a:t>|  Stand: 24.05.2018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1620838" y="7132638"/>
            <a:ext cx="6748462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r>
              <a:rPr lang="de-DE"/>
              <a:t>|  Nur für den internen Gebrauch!  |  For internal use only!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68313" y="7131050"/>
            <a:ext cx="21113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fld id="{48D6D256-B41B-41CA-B093-D41F20279040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1035" name="Line 7"/>
          <p:cNvSpPr>
            <a:spLocks noChangeShapeType="1"/>
          </p:cNvSpPr>
          <p:nvPr/>
        </p:nvSpPr>
        <p:spPr bwMode="gray">
          <a:xfrm>
            <a:off x="466725" y="6813550"/>
            <a:ext cx="97599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036" name="Line 8"/>
          <p:cNvSpPr>
            <a:spLocks noChangeShapeType="1"/>
          </p:cNvSpPr>
          <p:nvPr/>
        </p:nvSpPr>
        <p:spPr bwMode="gray">
          <a:xfrm>
            <a:off x="466725" y="1044575"/>
            <a:ext cx="97599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ransition>
    <p:fade/>
  </p:transition>
  <p:hf hdr="0"/>
  <p:txStyles>
    <p:titleStyle>
      <a:lvl1pPr algn="l" defTabSz="1042988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1042988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cs typeface="Arial" charset="0"/>
        </a:defRPr>
      </a:lvl2pPr>
      <a:lvl3pPr algn="l" defTabSz="1042988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cs typeface="Arial" charset="0"/>
        </a:defRPr>
      </a:lvl3pPr>
      <a:lvl4pPr algn="l" defTabSz="1042988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cs typeface="Arial" charset="0"/>
        </a:defRPr>
      </a:lvl4pPr>
      <a:lvl5pPr algn="l" defTabSz="1042988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cs typeface="Arial" charset="0"/>
        </a:defRPr>
      </a:lvl5pPr>
      <a:lvl6pPr marL="457200" algn="l" defTabSz="1042988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cs typeface="Arial" charset="0"/>
        </a:defRPr>
      </a:lvl6pPr>
      <a:lvl7pPr marL="914400" algn="l" defTabSz="1042988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cs typeface="Arial" charset="0"/>
        </a:defRPr>
      </a:lvl7pPr>
      <a:lvl8pPr marL="1371600" algn="l" defTabSz="1042988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cs typeface="Arial" charset="0"/>
        </a:defRPr>
      </a:lvl8pPr>
      <a:lvl9pPr marL="1828800" algn="l" defTabSz="1042988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defTabSz="1042988" rtl="0" eaLnBrk="1" fontAlgn="base" hangingPunct="1">
        <a:spcBef>
          <a:spcPct val="25000"/>
        </a:spcBef>
        <a:spcAft>
          <a:spcPct val="10000"/>
        </a:spcAft>
        <a:buClr>
          <a:schemeClr val="bg2"/>
        </a:buClr>
        <a:buFont typeface="Wingdings" pitchFamily="2" charset="2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219075" indent="-217488" algn="l" defTabSz="1042988" rtl="0" eaLnBrk="1" fontAlgn="base" hangingPunct="1">
        <a:spcBef>
          <a:spcPct val="25000"/>
        </a:spcBef>
        <a:spcAft>
          <a:spcPct val="1000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2pPr>
      <a:lvl3pPr marL="396875" indent="-176213" algn="l" defTabSz="1042988" rtl="0" eaLnBrk="1" fontAlgn="base" hangingPunct="1">
        <a:spcBef>
          <a:spcPct val="25000"/>
        </a:spcBef>
        <a:spcAft>
          <a:spcPct val="10000"/>
        </a:spcAft>
        <a:buClr>
          <a:schemeClr val="bg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  <a:cs typeface="+mn-cs"/>
        </a:defRPr>
      </a:lvl3pPr>
      <a:lvl4pPr marL="581025" indent="-182563" algn="l" defTabSz="1042988" rtl="0" eaLnBrk="1" fontAlgn="base" hangingPunct="1">
        <a:spcBef>
          <a:spcPct val="25000"/>
        </a:spcBef>
        <a:spcAft>
          <a:spcPct val="10000"/>
        </a:spcAft>
        <a:buClr>
          <a:schemeClr val="bg2"/>
        </a:buClr>
        <a:buChar char="-"/>
        <a:defRPr sz="1200">
          <a:solidFill>
            <a:schemeClr val="tx1"/>
          </a:solidFill>
          <a:latin typeface="+mn-lt"/>
          <a:cs typeface="+mn-cs"/>
        </a:defRPr>
      </a:lvl4pPr>
      <a:lvl5pPr marL="731838" indent="-149225" algn="l" defTabSz="1042988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-"/>
        <a:defRPr sz="1200">
          <a:solidFill>
            <a:schemeClr val="tx1"/>
          </a:solidFill>
          <a:latin typeface="+mn-lt"/>
          <a:cs typeface="+mn-cs"/>
        </a:defRPr>
      </a:lvl5pPr>
      <a:lvl6pPr marL="1189038" indent="-149225" algn="l" defTabSz="1042988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-"/>
        <a:defRPr sz="1200">
          <a:solidFill>
            <a:schemeClr val="tx1"/>
          </a:solidFill>
          <a:latin typeface="+mn-lt"/>
          <a:cs typeface="+mn-cs"/>
        </a:defRPr>
      </a:lvl6pPr>
      <a:lvl7pPr marL="1646238" indent="-149225" algn="l" defTabSz="1042988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-"/>
        <a:defRPr sz="1200">
          <a:solidFill>
            <a:schemeClr val="tx1"/>
          </a:solidFill>
          <a:latin typeface="+mn-lt"/>
          <a:cs typeface="+mn-cs"/>
        </a:defRPr>
      </a:lvl7pPr>
      <a:lvl8pPr marL="2103438" indent="-149225" algn="l" defTabSz="1042988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-"/>
        <a:defRPr sz="1200">
          <a:solidFill>
            <a:schemeClr val="tx1"/>
          </a:solidFill>
          <a:latin typeface="+mn-lt"/>
          <a:cs typeface="+mn-cs"/>
        </a:defRPr>
      </a:lvl8pPr>
      <a:lvl9pPr marL="2560638" indent="-149225" algn="l" defTabSz="1042988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-"/>
        <a:defRPr sz="1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2"/>
          <p:cNvSpPr>
            <a:spLocks noGrp="1" noChangeArrowheads="1"/>
          </p:cNvSpPr>
          <p:nvPr>
            <p:ph type="dt" sz="quarter" idx="10"/>
          </p:nvPr>
        </p:nvSpPr>
        <p:spPr>
          <a:xfrm>
            <a:off x="8048625" y="6124575"/>
            <a:ext cx="2178050" cy="525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400" dirty="0">
                <a:solidFill>
                  <a:schemeClr val="bg1"/>
                </a:solidFill>
              </a:rPr>
              <a:t>05.03.2019</a:t>
            </a:r>
          </a:p>
        </p:txBody>
      </p:sp>
      <p:sp>
        <p:nvSpPr>
          <p:cNvPr id="4099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68313" y="5607050"/>
            <a:ext cx="8038378" cy="1220788"/>
          </a:xfrm>
        </p:spPr>
        <p:txBody>
          <a:bodyPr/>
          <a:lstStyle/>
          <a:p>
            <a:pPr>
              <a:spcBef>
                <a:spcPct val="20000"/>
              </a:spcBef>
            </a:pPr>
            <a:r>
              <a:rPr lang="de-DE" sz="3200" b="1" dirty="0"/>
              <a:t>KSM-Neuheiten DANA Europa 2019/20</a:t>
            </a:r>
            <a:br>
              <a:rPr lang="de-DE" sz="3200" b="1" dirty="0"/>
            </a:br>
            <a:r>
              <a:rPr lang="de-DE" sz="3200" b="1" dirty="0"/>
              <a:t>News KSM DANA Europe 2019/20</a:t>
            </a:r>
          </a:p>
        </p:txBody>
      </p:sp>
      <p:sp>
        <p:nvSpPr>
          <p:cNvPr id="4100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8048625" y="6200775"/>
            <a:ext cx="2178050" cy="247650"/>
          </a:xfrm>
        </p:spPr>
        <p:txBody>
          <a:bodyPr/>
          <a:lstStyle/>
          <a:p>
            <a:pPr eaLnBrk="1" hangingPunct="1"/>
            <a:r>
              <a:rPr lang="de-DE" dirty="0"/>
              <a:t>PSO</a:t>
            </a: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umsplatzhalt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42988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042988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042988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042988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042988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800"/>
              <a:t>|  Stand: 24.05.2018</a:t>
            </a:r>
          </a:p>
        </p:txBody>
      </p:sp>
      <p:sp>
        <p:nvSpPr>
          <p:cNvPr id="6149" name="Rectangle 4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DANA 45</a:t>
            </a:r>
            <a:endParaRPr lang="de-DE" i="1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|  Nur für den internen Gebrauch!  |  For internal use only!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C3BE5-9684-4CDD-8D3A-1932A4562746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5" name="Rechteck 4"/>
          <p:cNvSpPr/>
          <p:nvPr/>
        </p:nvSpPr>
        <p:spPr bwMode="auto">
          <a:xfrm>
            <a:off x="468313" y="1440000"/>
            <a:ext cx="9756000" cy="4860000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8" name="Rechteck 17"/>
          <p:cNvSpPr/>
          <p:nvPr/>
        </p:nvSpPr>
        <p:spPr bwMode="auto">
          <a:xfrm>
            <a:off x="468313" y="1440000"/>
            <a:ext cx="4140000" cy="4860000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9" name="Rechteck 18"/>
          <p:cNvSpPr/>
          <p:nvPr/>
        </p:nvSpPr>
        <p:spPr bwMode="auto">
          <a:xfrm>
            <a:off x="6948000" y="1440000"/>
            <a:ext cx="3276000" cy="3240000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4644157" y="1727721"/>
            <a:ext cx="2249014" cy="129266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de-DE" sz="1400" dirty="0" err="1"/>
              <a:t>Spülenmaß</a:t>
            </a:r>
            <a:r>
              <a:rPr lang="de-DE" sz="1400" dirty="0"/>
              <a:t>/Sink </a:t>
            </a:r>
            <a:r>
              <a:rPr lang="de-DE" sz="1400" dirty="0" err="1"/>
              <a:t>dimension</a:t>
            </a:r>
            <a:br>
              <a:rPr lang="de-DE" sz="1400" dirty="0"/>
            </a:br>
            <a:r>
              <a:rPr lang="de-DE" sz="1400" b="1" dirty="0"/>
              <a:t>480 x 500 mm</a:t>
            </a:r>
            <a:br>
              <a:rPr lang="de-DE" sz="1400" b="1" dirty="0"/>
            </a:br>
            <a:endParaRPr lang="de-DE" sz="1400" b="1" dirty="0"/>
          </a:p>
          <a:p>
            <a:pPr algn="ctr"/>
            <a:r>
              <a:rPr lang="de-DE" sz="1400" dirty="0"/>
              <a:t>Beckenmaß/Bowl </a:t>
            </a:r>
            <a:r>
              <a:rPr lang="de-DE" sz="1400" dirty="0" err="1"/>
              <a:t>dimension</a:t>
            </a:r>
            <a:endParaRPr lang="de-DE" sz="1400" dirty="0"/>
          </a:p>
          <a:p>
            <a:pPr algn="ctr"/>
            <a:r>
              <a:rPr lang="de-DE" sz="1400" b="1" dirty="0"/>
              <a:t>400 x 340 x 150 mm</a:t>
            </a:r>
          </a:p>
          <a:p>
            <a:pPr algn="ctr"/>
            <a:endParaRPr lang="de-DE" sz="1400" b="1" dirty="0"/>
          </a:p>
        </p:txBody>
      </p:sp>
      <p:sp>
        <p:nvSpPr>
          <p:cNvPr id="23" name="Textfeld 22"/>
          <p:cNvSpPr txBox="1"/>
          <p:nvPr/>
        </p:nvSpPr>
        <p:spPr>
          <a:xfrm>
            <a:off x="4879840" y="3111775"/>
            <a:ext cx="1796902" cy="120032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de-DE" sz="1400" dirty="0"/>
              <a:t>Ablauffernbedienung / </a:t>
            </a:r>
          </a:p>
          <a:p>
            <a:pPr algn="ctr"/>
            <a:r>
              <a:rPr lang="de-DE" sz="1400" dirty="0"/>
              <a:t>Pop-up </a:t>
            </a:r>
            <a:r>
              <a:rPr lang="de-DE" sz="1400" dirty="0" err="1"/>
              <a:t>waste</a:t>
            </a:r>
            <a:endParaRPr lang="de-DE" sz="1400" dirty="0"/>
          </a:p>
          <a:p>
            <a:pPr algn="ctr"/>
            <a:endParaRPr lang="de-DE" sz="800" dirty="0"/>
          </a:p>
          <a:p>
            <a:pPr algn="ctr"/>
            <a:r>
              <a:rPr lang="de-DE" sz="1400" b="1" dirty="0"/>
              <a:t>Mit 1 Bohrung / </a:t>
            </a:r>
            <a:br>
              <a:rPr lang="de-DE" sz="1400" b="1" dirty="0"/>
            </a:br>
            <a:r>
              <a:rPr lang="de-DE" sz="1400" b="1" dirty="0" err="1"/>
              <a:t>With</a:t>
            </a:r>
            <a:r>
              <a:rPr lang="de-DE" sz="1400" b="1" dirty="0"/>
              <a:t> 1 </a:t>
            </a:r>
            <a:r>
              <a:rPr lang="de-DE" sz="1400" b="1" dirty="0" err="1"/>
              <a:t>drilling</a:t>
            </a:r>
            <a:br>
              <a:rPr lang="de-DE" sz="1400" b="1" dirty="0"/>
            </a:br>
            <a:endParaRPr lang="de-DE" sz="1400" b="1" dirty="0"/>
          </a:p>
        </p:txBody>
      </p:sp>
      <p:sp>
        <p:nvSpPr>
          <p:cNvPr id="39" name="Rechteck 38"/>
          <p:cNvSpPr/>
          <p:nvPr/>
        </p:nvSpPr>
        <p:spPr bwMode="auto">
          <a:xfrm>
            <a:off x="4608313" y="1440000"/>
            <a:ext cx="2340000" cy="1620000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1" name="Rechteck 40"/>
          <p:cNvSpPr/>
          <p:nvPr/>
        </p:nvSpPr>
        <p:spPr bwMode="auto">
          <a:xfrm>
            <a:off x="4608313" y="3060000"/>
            <a:ext cx="2340000" cy="1620000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5" name="Textfeld 44"/>
          <p:cNvSpPr txBox="1"/>
          <p:nvPr/>
        </p:nvSpPr>
        <p:spPr>
          <a:xfrm>
            <a:off x="7481153" y="4853032"/>
            <a:ext cx="2258632" cy="129266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de-DE" sz="1400" dirty="0"/>
              <a:t>Einführungsdatum/ </a:t>
            </a:r>
          </a:p>
          <a:p>
            <a:pPr algn="ctr"/>
            <a:r>
              <a:rPr lang="de-DE" sz="1400" dirty="0"/>
              <a:t>Launch </a:t>
            </a:r>
            <a:r>
              <a:rPr lang="de-DE" sz="1400" dirty="0" err="1"/>
              <a:t>date</a:t>
            </a:r>
            <a:endParaRPr lang="de-DE" sz="1400" dirty="0"/>
          </a:p>
          <a:p>
            <a:pPr algn="ctr"/>
            <a:endParaRPr lang="de-DE" sz="1400" dirty="0"/>
          </a:p>
          <a:p>
            <a:pPr algn="ctr"/>
            <a:r>
              <a:rPr lang="de-DE" sz="1400" b="1" dirty="0"/>
              <a:t>KW/</a:t>
            </a:r>
            <a:r>
              <a:rPr lang="de-DE" sz="1400" b="1" dirty="0" err="1"/>
              <a:t>cw</a:t>
            </a:r>
            <a:r>
              <a:rPr lang="de-DE" sz="1400" b="1" dirty="0"/>
              <a:t> 38/2019 </a:t>
            </a:r>
            <a:br>
              <a:rPr lang="de-DE" sz="1400" b="1" dirty="0"/>
            </a:br>
            <a:r>
              <a:rPr lang="de-DE" sz="1400" dirty="0"/>
              <a:t>Lieferbar ab KW 38/2019/</a:t>
            </a:r>
            <a:br>
              <a:rPr lang="de-DE" sz="1400" dirty="0"/>
            </a:br>
            <a:r>
              <a:rPr lang="de-DE" sz="1400" dirty="0" err="1"/>
              <a:t>Delivery</a:t>
            </a:r>
            <a:r>
              <a:rPr lang="de-DE" sz="1400" dirty="0"/>
              <a:t> </a:t>
            </a:r>
            <a:r>
              <a:rPr lang="de-DE" sz="1400" dirty="0" err="1"/>
              <a:t>as</a:t>
            </a:r>
            <a:r>
              <a:rPr lang="de-DE" sz="1400" dirty="0"/>
              <a:t> </a:t>
            </a:r>
            <a:r>
              <a:rPr lang="de-DE" sz="1400" dirty="0" err="1"/>
              <a:t>from</a:t>
            </a:r>
            <a:r>
              <a:rPr lang="de-DE" sz="1400" dirty="0"/>
              <a:t> </a:t>
            </a:r>
            <a:r>
              <a:rPr lang="de-DE" sz="1400" dirty="0" err="1"/>
              <a:t>cw</a:t>
            </a:r>
            <a:r>
              <a:rPr lang="de-DE" sz="1400" dirty="0"/>
              <a:t> 38/2019</a:t>
            </a:r>
          </a:p>
        </p:txBody>
      </p:sp>
      <p:sp>
        <p:nvSpPr>
          <p:cNvPr id="46" name="Rechteck 45"/>
          <p:cNvSpPr/>
          <p:nvPr/>
        </p:nvSpPr>
        <p:spPr bwMode="auto">
          <a:xfrm>
            <a:off x="6948000" y="4680001"/>
            <a:ext cx="3276000" cy="1620000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8" name="Rechteck 47"/>
          <p:cNvSpPr/>
          <p:nvPr/>
        </p:nvSpPr>
        <p:spPr bwMode="auto">
          <a:xfrm>
            <a:off x="4608313" y="4680000"/>
            <a:ext cx="2340000" cy="1620000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1" name="Textfeld 50"/>
          <p:cNvSpPr txBox="1"/>
          <p:nvPr/>
        </p:nvSpPr>
        <p:spPr>
          <a:xfrm>
            <a:off x="5172763" y="5068476"/>
            <a:ext cx="1224694" cy="86177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de-DE" sz="1400" dirty="0"/>
              <a:t>Auslauf / </a:t>
            </a:r>
          </a:p>
          <a:p>
            <a:pPr algn="ctr"/>
            <a:r>
              <a:rPr lang="de-DE" sz="1400" dirty="0" err="1"/>
              <a:t>Basket</a:t>
            </a:r>
            <a:r>
              <a:rPr lang="de-DE" sz="1400" dirty="0"/>
              <a:t> </a:t>
            </a:r>
            <a:r>
              <a:rPr lang="de-DE" sz="1400" dirty="0" err="1"/>
              <a:t>Strainer</a:t>
            </a:r>
            <a:endParaRPr lang="de-DE" sz="1400" dirty="0"/>
          </a:p>
          <a:p>
            <a:pPr algn="ctr"/>
            <a:endParaRPr lang="de-DE" sz="1400" dirty="0"/>
          </a:p>
          <a:p>
            <a:pPr algn="ctr"/>
            <a:r>
              <a:rPr lang="de-DE" sz="1400" b="1" dirty="0"/>
              <a:t>3 ½“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7381041" y="2942498"/>
            <a:ext cx="30379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Profilrand / Profile </a:t>
            </a:r>
            <a:r>
              <a:rPr lang="de-DE" dirty="0" err="1"/>
              <a:t>rim</a:t>
            </a:r>
            <a:endParaRPr lang="de-DE" dirty="0"/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gray">
          <a:xfrm>
            <a:off x="7831138" y="569913"/>
            <a:ext cx="24050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 defTabSz="1135063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35063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35063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35063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35063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350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350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350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350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20000"/>
              </a:spcBef>
              <a:buSzPct val="80000"/>
              <a:buFont typeface="Wingdings" pitchFamily="2" charset="2"/>
              <a:buNone/>
            </a:pPr>
            <a:r>
              <a:rPr lang="de-DE" sz="1200" dirty="0"/>
              <a:t>KSM Neuheiten Europa 2019/20</a:t>
            </a:r>
          </a:p>
          <a:p>
            <a:pPr algn="r" eaLnBrk="1" hangingPunct="1">
              <a:spcBef>
                <a:spcPct val="20000"/>
              </a:spcBef>
              <a:buSzPct val="80000"/>
              <a:buFont typeface="Wingdings" pitchFamily="2" charset="2"/>
              <a:buNone/>
            </a:pPr>
            <a:r>
              <a:rPr lang="de-DE" sz="1200" dirty="0"/>
              <a:t>News KSM Europe 2019/20</a:t>
            </a: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42" y="3307672"/>
            <a:ext cx="616486" cy="426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feld 25"/>
          <p:cNvSpPr txBox="1"/>
          <p:nvPr/>
        </p:nvSpPr>
        <p:spPr>
          <a:xfrm>
            <a:off x="6882173" y="3341855"/>
            <a:ext cx="119795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Cap Flow</a:t>
            </a:r>
            <a:r>
              <a:rPr lang="de-DE" baseline="30000" dirty="0"/>
              <a:t>®</a:t>
            </a:r>
          </a:p>
          <a:p>
            <a:r>
              <a:rPr lang="de-DE" sz="1000" dirty="0"/>
              <a:t>(517 666)</a:t>
            </a:r>
            <a:endParaRPr lang="de-DE" sz="1000" baseline="30000" dirty="0"/>
          </a:p>
        </p:txBody>
      </p:sp>
      <p:sp>
        <p:nvSpPr>
          <p:cNvPr id="27" name="Textfeld 26"/>
          <p:cNvSpPr txBox="1"/>
          <p:nvPr/>
        </p:nvSpPr>
        <p:spPr>
          <a:xfrm>
            <a:off x="7308407" y="1620000"/>
            <a:ext cx="2555187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de-DE" sz="1400" dirty="0"/>
              <a:t>Merkmal / Optionales Zubehör / </a:t>
            </a:r>
          </a:p>
          <a:p>
            <a:pPr algn="ctr"/>
            <a:r>
              <a:rPr lang="de-DE" sz="1400" dirty="0"/>
              <a:t>Feature / Optional </a:t>
            </a:r>
            <a:r>
              <a:rPr lang="de-DE" sz="1400" dirty="0" err="1"/>
              <a:t>accessories</a:t>
            </a:r>
            <a:endParaRPr lang="de-DE" sz="1400" dirty="0"/>
          </a:p>
        </p:txBody>
      </p:sp>
      <p:sp>
        <p:nvSpPr>
          <p:cNvPr id="28" name="Textfeld 27"/>
          <p:cNvSpPr txBox="1"/>
          <p:nvPr/>
        </p:nvSpPr>
        <p:spPr>
          <a:xfrm rot="20652626">
            <a:off x="587068" y="1307663"/>
            <a:ext cx="1324656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de-DE" sz="1800" b="1" dirty="0">
                <a:solidFill>
                  <a:schemeClr val="bg1"/>
                </a:solidFill>
              </a:rPr>
              <a:t>NEU/NEW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BFCFD24-4CEC-4B1E-9338-67D60DE326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6240" y="2104274"/>
            <a:ext cx="2557542" cy="2720994"/>
          </a:xfrm>
          <a:prstGeom prst="rect">
            <a:avLst/>
          </a:prstGeom>
        </p:spPr>
      </p:pic>
      <p:sp>
        <p:nvSpPr>
          <p:cNvPr id="30" name="Rechteck 29">
            <a:extLst>
              <a:ext uri="{FF2B5EF4-FFF2-40B4-BE49-F238E27FC236}">
                <a16:creationId xmlns:a16="http://schemas.microsoft.com/office/drawing/2014/main" id="{D7302A26-EE76-49A6-A2B2-A54FA043A079}"/>
              </a:ext>
            </a:extLst>
          </p:cNvPr>
          <p:cNvSpPr/>
          <p:nvPr/>
        </p:nvSpPr>
        <p:spPr bwMode="auto">
          <a:xfrm>
            <a:off x="466725" y="5258238"/>
            <a:ext cx="4140000" cy="1041762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42940F8-E747-4225-8629-5505841AE17C}"/>
              </a:ext>
            </a:extLst>
          </p:cNvPr>
          <p:cNvSpPr txBox="1"/>
          <p:nvPr/>
        </p:nvSpPr>
        <p:spPr>
          <a:xfrm>
            <a:off x="1171033" y="5552485"/>
            <a:ext cx="29368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Art.Nr</a:t>
            </a:r>
            <a:r>
              <a:rPr lang="de-DE" dirty="0"/>
              <a:t>./</a:t>
            </a:r>
            <a:r>
              <a:rPr lang="de-DE" dirty="0" err="1"/>
              <a:t>No</a:t>
            </a:r>
            <a:r>
              <a:rPr lang="de-DE" dirty="0"/>
              <a:t>.: 525 322 (237 686)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10A4757F-80F2-4108-BAEA-E1741FCF3DC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114" r="8761"/>
          <a:stretch/>
        </p:blipFill>
        <p:spPr>
          <a:xfrm>
            <a:off x="7478462" y="2098426"/>
            <a:ext cx="2192007" cy="875343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ABA2ABE5-7085-4D9D-91B2-AC45AC2BD1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22853" y="3610140"/>
            <a:ext cx="785343" cy="990257"/>
          </a:xfrm>
          <a:prstGeom prst="rect">
            <a:avLst/>
          </a:prstGeom>
        </p:spPr>
      </p:pic>
      <p:sp>
        <p:nvSpPr>
          <p:cNvPr id="34" name="Textfeld 33">
            <a:extLst>
              <a:ext uri="{FF2B5EF4-FFF2-40B4-BE49-F238E27FC236}">
                <a16:creationId xmlns:a16="http://schemas.microsoft.com/office/drawing/2014/main" id="{0A96CA48-3056-4A03-B52B-9B9A0DD9ED05}"/>
              </a:ext>
            </a:extLst>
          </p:cNvPr>
          <p:cNvSpPr txBox="1"/>
          <p:nvPr/>
        </p:nvSpPr>
        <p:spPr>
          <a:xfrm>
            <a:off x="6900760" y="4003386"/>
            <a:ext cx="170350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Cuttingboards</a:t>
            </a:r>
            <a:r>
              <a:rPr lang="de-DE" dirty="0"/>
              <a:t> </a:t>
            </a:r>
            <a:r>
              <a:rPr lang="de-DE" sz="1000" dirty="0"/>
              <a:t>(218 313, 217 611)</a:t>
            </a:r>
            <a:endParaRPr lang="de-DE" sz="1000" baseline="30000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AC0F751F-A406-4198-9E6B-1AAB44EC17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26411" y="3641006"/>
            <a:ext cx="774294" cy="95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415710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umsplatzhalt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42988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042988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042988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042988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042988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800"/>
              <a:t>|  Stand: 24.05.2018</a:t>
            </a:r>
          </a:p>
        </p:txBody>
      </p:sp>
      <p:sp>
        <p:nvSpPr>
          <p:cNvPr id="6149" name="Rectangle 4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DANA 6</a:t>
            </a:r>
            <a:endParaRPr lang="de-DE" i="1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|  Nur für den internen Gebrauch!  |  For internal use only!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C3BE5-9684-4CDD-8D3A-1932A4562746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5" name="Rechteck 4"/>
          <p:cNvSpPr/>
          <p:nvPr/>
        </p:nvSpPr>
        <p:spPr bwMode="auto">
          <a:xfrm>
            <a:off x="468313" y="1440000"/>
            <a:ext cx="9756000" cy="4860000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8" name="Rechteck 17"/>
          <p:cNvSpPr/>
          <p:nvPr/>
        </p:nvSpPr>
        <p:spPr bwMode="auto">
          <a:xfrm>
            <a:off x="468313" y="1440000"/>
            <a:ext cx="4140000" cy="4860000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9" name="Rechteck 18"/>
          <p:cNvSpPr/>
          <p:nvPr/>
        </p:nvSpPr>
        <p:spPr bwMode="auto">
          <a:xfrm>
            <a:off x="6948000" y="1440000"/>
            <a:ext cx="3276000" cy="3240000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4644157" y="1727721"/>
            <a:ext cx="2249014" cy="129266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de-DE" sz="1400" dirty="0" err="1"/>
              <a:t>Spülenmaß</a:t>
            </a:r>
            <a:r>
              <a:rPr lang="de-DE" sz="1400" dirty="0"/>
              <a:t>/Sink </a:t>
            </a:r>
            <a:r>
              <a:rPr lang="de-DE" sz="1400" dirty="0" err="1"/>
              <a:t>dimension</a:t>
            </a:r>
            <a:br>
              <a:rPr lang="de-DE" sz="1400" dirty="0"/>
            </a:br>
            <a:r>
              <a:rPr lang="de-DE" sz="1400" b="1" dirty="0"/>
              <a:t>605 x 500 mm</a:t>
            </a:r>
            <a:br>
              <a:rPr lang="de-DE" sz="1400" b="1" dirty="0"/>
            </a:br>
            <a:endParaRPr lang="de-DE" sz="1400" b="1" dirty="0"/>
          </a:p>
          <a:p>
            <a:pPr algn="ctr"/>
            <a:r>
              <a:rPr lang="de-DE" sz="1400" dirty="0"/>
              <a:t>Beckenmaß/Bowl </a:t>
            </a:r>
            <a:r>
              <a:rPr lang="de-DE" sz="1400" dirty="0" err="1"/>
              <a:t>dimension</a:t>
            </a:r>
            <a:endParaRPr lang="de-DE" sz="1400" dirty="0"/>
          </a:p>
          <a:p>
            <a:pPr algn="ctr"/>
            <a:r>
              <a:rPr lang="de-DE" sz="1400" b="1" dirty="0"/>
              <a:t>520 x 340 x 150 mm</a:t>
            </a:r>
          </a:p>
          <a:p>
            <a:pPr algn="ctr"/>
            <a:endParaRPr lang="de-DE" sz="1400" b="1" dirty="0"/>
          </a:p>
        </p:txBody>
      </p:sp>
      <p:sp>
        <p:nvSpPr>
          <p:cNvPr id="23" name="Textfeld 22"/>
          <p:cNvSpPr txBox="1"/>
          <p:nvPr/>
        </p:nvSpPr>
        <p:spPr>
          <a:xfrm>
            <a:off x="4879840" y="3111775"/>
            <a:ext cx="1796902" cy="120032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de-DE" sz="1400" dirty="0"/>
              <a:t>Ablauffernbedienung / </a:t>
            </a:r>
          </a:p>
          <a:p>
            <a:pPr algn="ctr"/>
            <a:r>
              <a:rPr lang="de-DE" sz="1400" dirty="0"/>
              <a:t>Pop-up </a:t>
            </a:r>
            <a:r>
              <a:rPr lang="de-DE" sz="1400" dirty="0" err="1"/>
              <a:t>waste</a:t>
            </a:r>
            <a:endParaRPr lang="de-DE" sz="1400" dirty="0"/>
          </a:p>
          <a:p>
            <a:pPr algn="ctr"/>
            <a:endParaRPr lang="de-DE" sz="800" dirty="0"/>
          </a:p>
          <a:p>
            <a:pPr algn="ctr"/>
            <a:r>
              <a:rPr lang="de-DE" sz="1400" b="1" dirty="0"/>
              <a:t>Mit 1 Bohrung / </a:t>
            </a:r>
            <a:br>
              <a:rPr lang="de-DE" sz="1400" b="1" dirty="0"/>
            </a:br>
            <a:r>
              <a:rPr lang="de-DE" sz="1400" b="1" dirty="0" err="1"/>
              <a:t>With</a:t>
            </a:r>
            <a:r>
              <a:rPr lang="de-DE" sz="1400" b="1" dirty="0"/>
              <a:t> 1 </a:t>
            </a:r>
            <a:r>
              <a:rPr lang="de-DE" sz="1400" b="1" dirty="0" err="1"/>
              <a:t>drilling</a:t>
            </a:r>
            <a:br>
              <a:rPr lang="de-DE" sz="1400" b="1" dirty="0"/>
            </a:br>
            <a:endParaRPr lang="de-DE" sz="1400" b="1" dirty="0"/>
          </a:p>
        </p:txBody>
      </p:sp>
      <p:sp>
        <p:nvSpPr>
          <p:cNvPr id="39" name="Rechteck 38"/>
          <p:cNvSpPr/>
          <p:nvPr/>
        </p:nvSpPr>
        <p:spPr bwMode="auto">
          <a:xfrm>
            <a:off x="4608313" y="1440000"/>
            <a:ext cx="2340000" cy="1620000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1" name="Rechteck 40"/>
          <p:cNvSpPr/>
          <p:nvPr/>
        </p:nvSpPr>
        <p:spPr bwMode="auto">
          <a:xfrm>
            <a:off x="4608313" y="3060000"/>
            <a:ext cx="2340000" cy="1620000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5" name="Textfeld 44"/>
          <p:cNvSpPr txBox="1"/>
          <p:nvPr/>
        </p:nvSpPr>
        <p:spPr>
          <a:xfrm>
            <a:off x="7481153" y="4853032"/>
            <a:ext cx="2258632" cy="129266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de-DE" sz="1400" dirty="0"/>
              <a:t>Einführungsdatum/ </a:t>
            </a:r>
          </a:p>
          <a:p>
            <a:pPr algn="ctr"/>
            <a:r>
              <a:rPr lang="de-DE" sz="1400" dirty="0"/>
              <a:t>Launch </a:t>
            </a:r>
            <a:r>
              <a:rPr lang="de-DE" sz="1400" dirty="0" err="1"/>
              <a:t>date</a:t>
            </a:r>
            <a:endParaRPr lang="de-DE" sz="1400" dirty="0"/>
          </a:p>
          <a:p>
            <a:pPr algn="ctr"/>
            <a:endParaRPr lang="de-DE" sz="1400" dirty="0"/>
          </a:p>
          <a:p>
            <a:pPr algn="ctr"/>
            <a:r>
              <a:rPr lang="de-DE" sz="1400" b="1" dirty="0"/>
              <a:t>KW/</a:t>
            </a:r>
            <a:r>
              <a:rPr lang="de-DE" sz="1400" b="1" dirty="0" err="1"/>
              <a:t>cw</a:t>
            </a:r>
            <a:r>
              <a:rPr lang="de-DE" sz="1400" b="1" dirty="0"/>
              <a:t> 38/2019 </a:t>
            </a:r>
            <a:br>
              <a:rPr lang="de-DE" sz="1400" b="1" dirty="0"/>
            </a:br>
            <a:r>
              <a:rPr lang="de-DE" sz="1400" dirty="0"/>
              <a:t>Lieferbar ab KW 38/2019/</a:t>
            </a:r>
            <a:br>
              <a:rPr lang="de-DE" sz="1400" dirty="0"/>
            </a:br>
            <a:r>
              <a:rPr lang="de-DE" sz="1400" dirty="0" err="1"/>
              <a:t>Delivery</a:t>
            </a:r>
            <a:r>
              <a:rPr lang="de-DE" sz="1400" dirty="0"/>
              <a:t> </a:t>
            </a:r>
            <a:r>
              <a:rPr lang="de-DE" sz="1400" dirty="0" err="1"/>
              <a:t>as</a:t>
            </a:r>
            <a:r>
              <a:rPr lang="de-DE" sz="1400" dirty="0"/>
              <a:t> </a:t>
            </a:r>
            <a:r>
              <a:rPr lang="de-DE" sz="1400" dirty="0" err="1"/>
              <a:t>from</a:t>
            </a:r>
            <a:r>
              <a:rPr lang="de-DE" sz="1400" dirty="0"/>
              <a:t> </a:t>
            </a:r>
            <a:r>
              <a:rPr lang="de-DE" sz="1400" dirty="0" err="1"/>
              <a:t>cw</a:t>
            </a:r>
            <a:r>
              <a:rPr lang="de-DE" sz="1400" dirty="0"/>
              <a:t> 38/2019</a:t>
            </a:r>
          </a:p>
        </p:txBody>
      </p:sp>
      <p:sp>
        <p:nvSpPr>
          <p:cNvPr id="46" name="Rechteck 45"/>
          <p:cNvSpPr/>
          <p:nvPr/>
        </p:nvSpPr>
        <p:spPr bwMode="auto">
          <a:xfrm>
            <a:off x="6948000" y="4680001"/>
            <a:ext cx="3276000" cy="1620000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8" name="Rechteck 47"/>
          <p:cNvSpPr/>
          <p:nvPr/>
        </p:nvSpPr>
        <p:spPr bwMode="auto">
          <a:xfrm>
            <a:off x="4608313" y="4680000"/>
            <a:ext cx="2340000" cy="1620000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1" name="Textfeld 50"/>
          <p:cNvSpPr txBox="1"/>
          <p:nvPr/>
        </p:nvSpPr>
        <p:spPr>
          <a:xfrm>
            <a:off x="5172763" y="5068476"/>
            <a:ext cx="1224694" cy="86177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de-DE" sz="1400" dirty="0"/>
              <a:t>Auslauf / </a:t>
            </a:r>
          </a:p>
          <a:p>
            <a:pPr algn="ctr"/>
            <a:r>
              <a:rPr lang="de-DE" sz="1400" dirty="0" err="1"/>
              <a:t>Basket</a:t>
            </a:r>
            <a:r>
              <a:rPr lang="de-DE" sz="1400" dirty="0"/>
              <a:t> </a:t>
            </a:r>
            <a:r>
              <a:rPr lang="de-DE" sz="1400" dirty="0" err="1"/>
              <a:t>Strainer</a:t>
            </a:r>
            <a:endParaRPr lang="de-DE" sz="1400" dirty="0"/>
          </a:p>
          <a:p>
            <a:pPr algn="ctr"/>
            <a:endParaRPr lang="de-DE" sz="1400" dirty="0"/>
          </a:p>
          <a:p>
            <a:pPr algn="ctr"/>
            <a:r>
              <a:rPr lang="de-DE" sz="1400" b="1" dirty="0"/>
              <a:t>3 ½“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7381041" y="2942498"/>
            <a:ext cx="30379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Profilrand / Profile </a:t>
            </a:r>
            <a:r>
              <a:rPr lang="de-DE" dirty="0" err="1"/>
              <a:t>rim</a:t>
            </a:r>
            <a:endParaRPr lang="de-DE" dirty="0"/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gray">
          <a:xfrm>
            <a:off x="7831138" y="569913"/>
            <a:ext cx="24050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 defTabSz="1135063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35063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35063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35063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35063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350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350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350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350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20000"/>
              </a:spcBef>
              <a:buSzPct val="80000"/>
              <a:buFont typeface="Wingdings" pitchFamily="2" charset="2"/>
              <a:buNone/>
            </a:pPr>
            <a:r>
              <a:rPr lang="de-DE" sz="1200" dirty="0"/>
              <a:t>KSM Neuheiten Europa 2019/20</a:t>
            </a:r>
          </a:p>
          <a:p>
            <a:pPr algn="r" eaLnBrk="1" hangingPunct="1">
              <a:spcBef>
                <a:spcPct val="20000"/>
              </a:spcBef>
              <a:buSzPct val="80000"/>
              <a:buFont typeface="Wingdings" pitchFamily="2" charset="2"/>
              <a:buNone/>
            </a:pPr>
            <a:r>
              <a:rPr lang="de-DE" sz="1200" dirty="0"/>
              <a:t>News KSM Europe 2019/20</a:t>
            </a: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42" y="3307672"/>
            <a:ext cx="616486" cy="426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feld 25"/>
          <p:cNvSpPr txBox="1"/>
          <p:nvPr/>
        </p:nvSpPr>
        <p:spPr>
          <a:xfrm>
            <a:off x="6882173" y="3341855"/>
            <a:ext cx="119795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Cap Flow</a:t>
            </a:r>
            <a:r>
              <a:rPr lang="de-DE" baseline="30000" dirty="0"/>
              <a:t>®</a:t>
            </a:r>
          </a:p>
          <a:p>
            <a:r>
              <a:rPr lang="de-DE" sz="1000" dirty="0"/>
              <a:t>(517 666)</a:t>
            </a:r>
            <a:endParaRPr lang="de-DE" sz="1000" baseline="30000" dirty="0"/>
          </a:p>
        </p:txBody>
      </p:sp>
      <p:sp>
        <p:nvSpPr>
          <p:cNvPr id="27" name="Textfeld 26"/>
          <p:cNvSpPr txBox="1"/>
          <p:nvPr/>
        </p:nvSpPr>
        <p:spPr>
          <a:xfrm>
            <a:off x="7308407" y="1620000"/>
            <a:ext cx="2555187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de-DE" sz="1400" dirty="0"/>
              <a:t>Merkmal / Optionales Zubehör / </a:t>
            </a:r>
          </a:p>
          <a:p>
            <a:pPr algn="ctr"/>
            <a:r>
              <a:rPr lang="de-DE" sz="1400" dirty="0"/>
              <a:t>Feature / Optional </a:t>
            </a:r>
            <a:r>
              <a:rPr lang="de-DE" sz="1400" dirty="0" err="1"/>
              <a:t>accessories</a:t>
            </a:r>
            <a:endParaRPr lang="de-DE" sz="1400" dirty="0"/>
          </a:p>
        </p:txBody>
      </p:sp>
      <p:sp>
        <p:nvSpPr>
          <p:cNvPr id="28" name="Textfeld 27"/>
          <p:cNvSpPr txBox="1"/>
          <p:nvPr/>
        </p:nvSpPr>
        <p:spPr>
          <a:xfrm rot="20652626">
            <a:off x="587068" y="1307663"/>
            <a:ext cx="1324656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de-DE" sz="1800" b="1" dirty="0">
                <a:solidFill>
                  <a:schemeClr val="bg1"/>
                </a:solidFill>
              </a:rPr>
              <a:t>NEU/NEW</a:t>
            </a:r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D7302A26-EE76-49A6-A2B2-A54FA043A079}"/>
              </a:ext>
            </a:extLst>
          </p:cNvPr>
          <p:cNvSpPr/>
          <p:nvPr/>
        </p:nvSpPr>
        <p:spPr bwMode="auto">
          <a:xfrm>
            <a:off x="466725" y="5258238"/>
            <a:ext cx="4140000" cy="1041762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42940F8-E747-4225-8629-5505841AE17C}"/>
              </a:ext>
            </a:extLst>
          </p:cNvPr>
          <p:cNvSpPr txBox="1"/>
          <p:nvPr/>
        </p:nvSpPr>
        <p:spPr>
          <a:xfrm>
            <a:off x="1171033" y="5552485"/>
            <a:ext cx="29368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Art.Nr</a:t>
            </a:r>
            <a:r>
              <a:rPr lang="de-DE" dirty="0"/>
              <a:t>./</a:t>
            </a:r>
            <a:r>
              <a:rPr lang="de-DE" dirty="0" err="1"/>
              <a:t>No</a:t>
            </a:r>
            <a:r>
              <a:rPr lang="de-DE" dirty="0"/>
              <a:t>.: 525 323 (237 687)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10A4757F-80F2-4108-BAEA-E1741FCF3DC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14" r="8761"/>
          <a:stretch/>
        </p:blipFill>
        <p:spPr>
          <a:xfrm>
            <a:off x="7478462" y="2098426"/>
            <a:ext cx="2192007" cy="875343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ABA2ABE5-7085-4D9D-91B2-AC45AC2BD1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22853" y="3610140"/>
            <a:ext cx="785343" cy="990257"/>
          </a:xfrm>
          <a:prstGeom prst="rect">
            <a:avLst/>
          </a:prstGeom>
        </p:spPr>
      </p:pic>
      <p:sp>
        <p:nvSpPr>
          <p:cNvPr id="34" name="Textfeld 33">
            <a:extLst>
              <a:ext uri="{FF2B5EF4-FFF2-40B4-BE49-F238E27FC236}">
                <a16:creationId xmlns:a16="http://schemas.microsoft.com/office/drawing/2014/main" id="{0A96CA48-3056-4A03-B52B-9B9A0DD9ED05}"/>
              </a:ext>
            </a:extLst>
          </p:cNvPr>
          <p:cNvSpPr txBox="1"/>
          <p:nvPr/>
        </p:nvSpPr>
        <p:spPr>
          <a:xfrm>
            <a:off x="6900760" y="4003386"/>
            <a:ext cx="170350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Cuttingboards</a:t>
            </a:r>
            <a:r>
              <a:rPr lang="de-DE" dirty="0"/>
              <a:t> </a:t>
            </a:r>
            <a:r>
              <a:rPr lang="de-DE" sz="1000" dirty="0"/>
              <a:t>(218 313, 217 611)</a:t>
            </a:r>
            <a:endParaRPr lang="de-DE" sz="1000" baseline="30000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AC0F751F-A406-4198-9E6B-1AAB44EC17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26411" y="3641006"/>
            <a:ext cx="774294" cy="959392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134E90D8-168B-4E09-897F-D3AD72D5F0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0224" y="2110512"/>
            <a:ext cx="2992217" cy="247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903040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BLANCO_PPT_VORLAGE_LANG">
  <a:themeElements>
    <a:clrScheme name="Standarddesign 1">
      <a:dk1>
        <a:srgbClr val="414141"/>
      </a:dk1>
      <a:lt1>
        <a:srgbClr val="FFFFFF"/>
      </a:lt1>
      <a:dk2>
        <a:srgbClr val="333399"/>
      </a:dk2>
      <a:lt2>
        <a:srgbClr val="8E8E8E"/>
      </a:lt2>
      <a:accent1>
        <a:srgbClr val="A8B6D3"/>
      </a:accent1>
      <a:accent2>
        <a:srgbClr val="AFCD8D"/>
      </a:accent2>
      <a:accent3>
        <a:srgbClr val="FFFFFF"/>
      </a:accent3>
      <a:accent4>
        <a:srgbClr val="363636"/>
      </a:accent4>
      <a:accent5>
        <a:srgbClr val="D1D7E6"/>
      </a:accent5>
      <a:accent6>
        <a:srgbClr val="9EBA7F"/>
      </a:accent6>
      <a:hlink>
        <a:srgbClr val="E2CE8D"/>
      </a:hlink>
      <a:folHlink>
        <a:srgbClr val="EF9266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Standarddesign 1">
        <a:dk1>
          <a:srgbClr val="414141"/>
        </a:dk1>
        <a:lt1>
          <a:srgbClr val="FFFFFF"/>
        </a:lt1>
        <a:dk2>
          <a:srgbClr val="333399"/>
        </a:dk2>
        <a:lt2>
          <a:srgbClr val="8E8E8E"/>
        </a:lt2>
        <a:accent1>
          <a:srgbClr val="A8B6D3"/>
        </a:accent1>
        <a:accent2>
          <a:srgbClr val="AFCD8D"/>
        </a:accent2>
        <a:accent3>
          <a:srgbClr val="FFFFFF"/>
        </a:accent3>
        <a:accent4>
          <a:srgbClr val="363636"/>
        </a:accent4>
        <a:accent5>
          <a:srgbClr val="D1D7E6"/>
        </a:accent5>
        <a:accent6>
          <a:srgbClr val="9EBA7F"/>
        </a:accent6>
        <a:hlink>
          <a:srgbClr val="E2CE8D"/>
        </a:hlink>
        <a:folHlink>
          <a:srgbClr val="EF92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74DBD02432F71478DB3E1FC3D2D1358" ma:contentTypeVersion="0" ma:contentTypeDescription="Ein neues Dokument erstellen." ma:contentTypeScope="" ma:versionID="41d996a2a6657fe09f9131672bd28cd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4f5dc90cf06628c3b90945c8266c24d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D3371B4-2641-4891-855E-F4D46B99F364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E3CE19A4-BF24-4453-AB88-70A3911024F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7983AE-B90F-49FD-A6FC-49D887C929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BLANCO_PPT_VORLAGE_LANG</Template>
  <TotalTime>0</TotalTime>
  <Words>203</Words>
  <Application>Microsoft Office PowerPoint</Application>
  <PresentationFormat>Benutzerdefiniert</PresentationFormat>
  <Paragraphs>64</Paragraphs>
  <Slides>3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6" baseType="lpstr">
      <vt:lpstr>Arial</vt:lpstr>
      <vt:lpstr>Wingdings</vt:lpstr>
      <vt:lpstr>BLANCO_PPT_VORLAGE_LANG</vt:lpstr>
      <vt:lpstr>KSM-Neuheiten DANA Europa 2019/20 News KSM DANA Europe 2019/20</vt:lpstr>
      <vt:lpstr>DANA 45</vt:lpstr>
      <vt:lpstr>DANA 6</vt:lpstr>
    </vt:vector>
  </TitlesOfParts>
  <Company>BLANCO GmbH + Co KG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Muster Vorlagen</dc:title>
  <dc:creator>Kesselbach Julia</dc:creator>
  <dc:description>Inscale GmbH</dc:description>
  <cp:lastModifiedBy>Zukunft, Ralf</cp:lastModifiedBy>
  <cp:revision>394</cp:revision>
  <cp:lastPrinted>2017-04-27T09:44:38Z</cp:lastPrinted>
  <dcterms:created xsi:type="dcterms:W3CDTF">2015-07-01T11:22:02Z</dcterms:created>
  <dcterms:modified xsi:type="dcterms:W3CDTF">2019-09-18T07:34:32Z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0x010100174DBD02432F71478DB3E1FC3D2D1358</vt:lpwstr>
  </property>
</Properties>
</file>